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0" r:id="rId7"/>
    <p:sldId id="257" r:id="rId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31/05/2015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Pergamino horizontal"/>
          <p:cNvSpPr/>
          <p:nvPr/>
        </p:nvSpPr>
        <p:spPr>
          <a:xfrm>
            <a:off x="323528" y="752124"/>
            <a:ext cx="8496944" cy="4837116"/>
          </a:xfrm>
          <a:prstGeom prst="horizontalScroll">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latin typeface="Algerian" pitchFamily="82" charset="0"/>
              </a:rPr>
              <a:t>¿Cuál es el origen del Martes </a:t>
            </a:r>
            <a:r>
              <a:rPr lang="es-CO" sz="4800" dirty="0" smtClean="0">
                <a:latin typeface="Algerian" pitchFamily="82" charset="0"/>
              </a:rPr>
              <a:t>Gordo</a:t>
            </a:r>
          </a:p>
          <a:p>
            <a:pPr algn="ctr"/>
            <a:r>
              <a:rPr lang="es-CO" sz="4800" dirty="0" smtClean="0">
                <a:latin typeface="Algerian" pitchFamily="82" charset="0"/>
              </a:rPr>
              <a:t> </a:t>
            </a:r>
            <a:r>
              <a:rPr lang="es-CO" sz="4800" dirty="0">
                <a:latin typeface="Algerian" pitchFamily="82" charset="0"/>
              </a:rPr>
              <a:t>y el Mardi Gras</a:t>
            </a:r>
            <a:r>
              <a:rPr lang="es-CO" sz="4800" dirty="0" smtClean="0">
                <a:latin typeface="Algerian" pitchFamily="82" charset="0"/>
              </a:rPr>
              <a:t>?</a:t>
            </a:r>
            <a:endParaRPr lang="es-CO" sz="4800" dirty="0">
              <a:latin typeface="Algerian" pitchFamily="82" charset="0"/>
            </a:endParaRPr>
          </a:p>
        </p:txBody>
      </p:sp>
    </p:spTree>
    <p:extLst>
      <p:ext uri="{BB962C8B-B14F-4D97-AF65-F5344CB8AC3E}">
        <p14:creationId xmlns:p14="http://schemas.microsoft.com/office/powerpoint/2010/main" val="603569425"/>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rmAutofit fontScale="90000"/>
          </a:bodyPr>
          <a:lstStyle/>
          <a:p>
            <a:r>
              <a:rPr lang="es-CO" dirty="0"/>
              <a:t>Pregunta: </a:t>
            </a:r>
            <a:r>
              <a:rPr lang="es-CO" dirty="0">
                <a:latin typeface="Agency FB" pitchFamily="34" charset="0"/>
              </a:rPr>
              <a:t>"¿Cuál es el origen del Martes Gordo y el Mardi Gras?"</a:t>
            </a:r>
          </a:p>
        </p:txBody>
      </p:sp>
      <p:sp>
        <p:nvSpPr>
          <p:cNvPr id="3" name="2 Marcador de contenido"/>
          <p:cNvSpPr>
            <a:spLocks noGrp="1"/>
          </p:cNvSpPr>
          <p:nvPr>
            <p:ph idx="1"/>
          </p:nvPr>
        </p:nvSpPr>
        <p:spPr>
          <a:xfrm>
            <a:off x="457200" y="1600200"/>
            <a:ext cx="8229600" cy="1324744"/>
          </a:xfrm>
        </p:spPr>
        <p:txBody>
          <a:bodyPr>
            <a:normAutofit fontScale="77500" lnSpcReduction="20000"/>
          </a:bodyPr>
          <a:lstStyle/>
          <a:p>
            <a:pPr marL="0" indent="0">
              <a:buNone/>
            </a:pPr>
            <a:r>
              <a:rPr lang="es-CO" dirty="0" smtClean="0"/>
              <a:t>Mardi </a:t>
            </a:r>
            <a:r>
              <a:rPr lang="es-CO" dirty="0"/>
              <a:t>Gras, que es francés para "Martes Gordo", es el último día de una temporada llamada Carnaval y el día antes del Miércoles de Ceniza, que marca el inicio de la Cuaresma.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140968"/>
            <a:ext cx="2796902"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140968"/>
            <a:ext cx="5544616" cy="2246769"/>
          </a:xfrm>
          <a:prstGeom prst="rect">
            <a:avLst/>
          </a:prstGeom>
        </p:spPr>
        <p:txBody>
          <a:bodyPr wrap="square">
            <a:spAutoFit/>
          </a:bodyPr>
          <a:lstStyle/>
          <a:p>
            <a:r>
              <a:rPr lang="es-CO" sz="2800" dirty="0"/>
              <a:t>Dependiendo de la localización, la temporada de Carnaval es de dos semanas de duración y se caracteriza por </a:t>
            </a:r>
            <a:r>
              <a:rPr lang="es-CO" sz="2800" b="1" u="sng" dirty="0"/>
              <a:t>fiestas</a:t>
            </a:r>
            <a:r>
              <a:rPr lang="es-CO" sz="2800" dirty="0"/>
              <a:t>, </a:t>
            </a:r>
            <a:r>
              <a:rPr lang="es-CO" sz="2800" b="1" u="sng" dirty="0"/>
              <a:t>festejos</a:t>
            </a:r>
            <a:r>
              <a:rPr lang="es-CO" sz="2800" dirty="0"/>
              <a:t>, </a:t>
            </a:r>
            <a:r>
              <a:rPr lang="es-CO" sz="2800" b="1" u="sng" dirty="0"/>
              <a:t>bailes</a:t>
            </a:r>
            <a:r>
              <a:rPr lang="es-CO" sz="2800" dirty="0"/>
              <a:t>, </a:t>
            </a:r>
            <a:r>
              <a:rPr lang="es-CO" sz="2800" b="1" u="sng" dirty="0"/>
              <a:t>disfraces</a:t>
            </a:r>
            <a:r>
              <a:rPr lang="es-CO" sz="2800" dirty="0"/>
              <a:t>, y el </a:t>
            </a:r>
            <a:r>
              <a:rPr lang="es-CO" sz="2800" b="1" u="sng" dirty="0"/>
              <a:t>libertinaje en general</a:t>
            </a:r>
            <a:r>
              <a:rPr lang="es-CO" sz="2800" dirty="0"/>
              <a:t>. </a:t>
            </a:r>
          </a:p>
        </p:txBody>
      </p:sp>
    </p:spTree>
    <p:extLst>
      <p:ext uri="{BB962C8B-B14F-4D97-AF65-F5344CB8AC3E}">
        <p14:creationId xmlns:p14="http://schemas.microsoft.com/office/powerpoint/2010/main" val="210674246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99792" y="476673"/>
            <a:ext cx="3312368" cy="3240359"/>
          </a:xfrm>
        </p:spPr>
        <p:txBody>
          <a:bodyPr>
            <a:normAutofit fontScale="92500" lnSpcReduction="10000"/>
          </a:bodyPr>
          <a:lstStyle/>
          <a:p>
            <a:pPr marL="0" indent="0" algn="ctr">
              <a:buNone/>
            </a:pPr>
            <a:endParaRPr lang="es-CO" dirty="0" smtClean="0"/>
          </a:p>
          <a:p>
            <a:pPr marL="0" indent="0" algn="ctr">
              <a:buNone/>
            </a:pPr>
            <a:r>
              <a:rPr lang="es-CO" dirty="0" smtClean="0"/>
              <a:t>La </a:t>
            </a:r>
            <a:r>
              <a:rPr lang="es-CO" dirty="0"/>
              <a:t>temporada de carnaval suele ser celebrada por los países católicos del sur de Europa y América Latina.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89040"/>
            <a:ext cx="3672408" cy="26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980729"/>
            <a:ext cx="252028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980729"/>
            <a:ext cx="295232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3789041"/>
            <a:ext cx="1368152"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3872459"/>
            <a:ext cx="1584176"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492505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b="1" dirty="0" smtClean="0">
                <a:latin typeface="Agency FB" pitchFamily="34" charset="0"/>
              </a:rPr>
              <a:t>¿Cuál es el origen de usar </a:t>
            </a:r>
            <a:r>
              <a:rPr lang="es-CO" b="1" dirty="0" smtClean="0">
                <a:latin typeface="Agency FB" pitchFamily="34" charset="0"/>
              </a:rPr>
              <a:t>un disfraz </a:t>
            </a:r>
            <a:r>
              <a:rPr lang="es-CO" b="1" dirty="0" smtClean="0">
                <a:latin typeface="Agency FB" pitchFamily="34" charset="0"/>
              </a:rPr>
              <a:t>para ocultar su </a:t>
            </a:r>
            <a:r>
              <a:rPr lang="es-CO" b="1" dirty="0" smtClean="0">
                <a:latin typeface="Agency FB" pitchFamily="34" charset="0"/>
              </a:rPr>
              <a:t>verdadera identidad?</a:t>
            </a:r>
            <a:r>
              <a:rPr lang="es-CO" dirty="0" smtClean="0"/>
              <a:t> </a:t>
            </a:r>
            <a:endParaRPr lang="es-CO" dirty="0"/>
          </a:p>
        </p:txBody>
      </p:sp>
      <p:sp>
        <p:nvSpPr>
          <p:cNvPr id="3" name="2 Marcador de contenido"/>
          <p:cNvSpPr>
            <a:spLocks noGrp="1"/>
          </p:cNvSpPr>
          <p:nvPr>
            <p:ph idx="1"/>
          </p:nvPr>
        </p:nvSpPr>
        <p:spPr>
          <a:xfrm>
            <a:off x="457200" y="1600200"/>
            <a:ext cx="8229600" cy="4853136"/>
          </a:xfrm>
        </p:spPr>
        <p:txBody>
          <a:bodyPr>
            <a:normAutofit fontScale="92500" lnSpcReduction="20000"/>
          </a:bodyPr>
          <a:lstStyle/>
          <a:p>
            <a:pPr marL="0" indent="0">
              <a:buNone/>
            </a:pPr>
            <a:r>
              <a:rPr lang="es-CO" dirty="0">
                <a:solidFill>
                  <a:srgbClr val="FF0000"/>
                </a:solidFill>
              </a:rPr>
              <a:t>Gén.3:1</a:t>
            </a:r>
            <a:r>
              <a:rPr lang="es-CO" dirty="0"/>
              <a:t>. </a:t>
            </a:r>
            <a:r>
              <a:rPr lang="es-CO" dirty="0" smtClean="0"/>
              <a:t>«</a:t>
            </a:r>
            <a:r>
              <a:rPr lang="es-CO" sz="2800" dirty="0" smtClean="0">
                <a:latin typeface="Agency FB" pitchFamily="34" charset="0"/>
              </a:rPr>
              <a:t>Entonces </a:t>
            </a:r>
            <a:r>
              <a:rPr lang="es-CO" sz="2800" dirty="0">
                <a:latin typeface="Agency FB" pitchFamily="34" charset="0"/>
              </a:rPr>
              <a:t>la serpiente, que era el más astuto de todos los animales del campo que Jehovah Dios había hecho, dijo a la mujer: </a:t>
            </a:r>
            <a:r>
              <a:rPr lang="es-CO" sz="2800" dirty="0" smtClean="0">
                <a:latin typeface="Agency FB" pitchFamily="34" charset="0"/>
              </a:rPr>
              <a:t>¿</a:t>
            </a:r>
            <a:r>
              <a:rPr lang="es-CO" sz="2800" dirty="0">
                <a:latin typeface="Agency FB" pitchFamily="34" charset="0"/>
              </a:rPr>
              <a:t>De veras Dios os ha dicho: "</a:t>
            </a:r>
            <a:r>
              <a:rPr lang="es-CO" sz="2800" u="sng" dirty="0">
                <a:latin typeface="Agency FB" pitchFamily="34" charset="0"/>
              </a:rPr>
              <a:t>No comáis de ningún árbol del jardín</a:t>
            </a:r>
            <a:r>
              <a:rPr lang="es-CO" sz="2800" dirty="0" smtClean="0">
                <a:latin typeface="Agency FB" pitchFamily="34" charset="0"/>
              </a:rPr>
              <a:t>"?»</a:t>
            </a:r>
          </a:p>
          <a:p>
            <a:pPr marL="0" indent="0">
              <a:buNone/>
            </a:pPr>
            <a:endParaRPr lang="es-CO" sz="2800" b="1" u="sng" dirty="0" smtClean="0"/>
          </a:p>
          <a:p>
            <a:pPr marL="0" indent="0">
              <a:buNone/>
            </a:pPr>
            <a:r>
              <a:rPr lang="es-CO" sz="2800" b="1" u="sng" dirty="0" smtClean="0"/>
              <a:t>¿Realmente quien era la serpiente? </a:t>
            </a:r>
          </a:p>
          <a:p>
            <a:pPr marL="0" indent="0">
              <a:buNone/>
            </a:pPr>
            <a:r>
              <a:rPr lang="es-CO" sz="2800" dirty="0" smtClean="0">
                <a:solidFill>
                  <a:srgbClr val="FF0000"/>
                </a:solidFill>
              </a:rPr>
              <a:t>Apoc,12.9</a:t>
            </a:r>
            <a:r>
              <a:rPr lang="es-CO" sz="2800" dirty="0"/>
              <a:t>. </a:t>
            </a:r>
            <a:r>
              <a:rPr lang="es-CO" sz="2800" dirty="0" smtClean="0"/>
              <a:t>«…,</a:t>
            </a:r>
            <a:r>
              <a:rPr lang="es-CO" sz="2800" dirty="0" smtClean="0">
                <a:latin typeface="Agency FB" pitchFamily="34" charset="0"/>
              </a:rPr>
              <a:t>la </a:t>
            </a:r>
            <a:r>
              <a:rPr lang="es-CO" sz="2800" dirty="0">
                <a:latin typeface="Agency FB" pitchFamily="34" charset="0"/>
              </a:rPr>
              <a:t>serpiente antigua que se llama diablo y </a:t>
            </a:r>
            <a:r>
              <a:rPr lang="es-CO" sz="2800" dirty="0" smtClean="0">
                <a:latin typeface="Agency FB" pitchFamily="34" charset="0"/>
              </a:rPr>
              <a:t>Satanás</a:t>
            </a:r>
            <a:r>
              <a:rPr lang="es-CO" sz="2800" dirty="0" smtClean="0"/>
              <a:t>…».</a:t>
            </a:r>
          </a:p>
          <a:p>
            <a:pPr marL="0" indent="0">
              <a:buNone/>
            </a:pPr>
            <a:endParaRPr lang="es-CO" sz="2800" dirty="0"/>
          </a:p>
          <a:p>
            <a:pPr marL="0" indent="0">
              <a:buNone/>
            </a:pPr>
            <a:r>
              <a:rPr lang="es-CO" sz="2800" dirty="0" smtClean="0"/>
              <a:t> </a:t>
            </a:r>
            <a:r>
              <a:rPr lang="es-CO" sz="2800" b="1" u="sng" dirty="0" smtClean="0"/>
              <a:t>¿Qué objetivo tenía Satanás al utilizar a la serpiente como disfraz?</a:t>
            </a:r>
          </a:p>
          <a:p>
            <a:pPr marL="0" indent="0">
              <a:buNone/>
            </a:pPr>
            <a:r>
              <a:rPr lang="es-CO" sz="2800" dirty="0" smtClean="0"/>
              <a:t>Eva dijo: «</a:t>
            </a:r>
            <a:r>
              <a:rPr lang="es-CO" sz="2800" dirty="0" smtClean="0">
                <a:latin typeface="Agency FB" pitchFamily="34" charset="0"/>
              </a:rPr>
              <a:t>La serpiente me engañó, y comí</a:t>
            </a:r>
            <a:r>
              <a:rPr lang="es-CO" sz="2800" dirty="0" smtClean="0"/>
              <a:t>». </a:t>
            </a:r>
            <a:r>
              <a:rPr lang="es-CO" sz="2800" dirty="0" smtClean="0">
                <a:solidFill>
                  <a:srgbClr val="FF0000"/>
                </a:solidFill>
              </a:rPr>
              <a:t>(Gén.3:13). </a:t>
            </a:r>
            <a:r>
              <a:rPr lang="es-CO" sz="2800" dirty="0" smtClean="0"/>
              <a:t>Su objetivo </a:t>
            </a:r>
            <a:r>
              <a:rPr lang="es-CO" sz="2800" dirty="0"/>
              <a:t>es </a:t>
            </a:r>
            <a:r>
              <a:rPr lang="es-CO" sz="2800" dirty="0" smtClean="0"/>
              <a:t>«</a:t>
            </a:r>
            <a:r>
              <a:rPr lang="es-CO" sz="2800" dirty="0" smtClean="0">
                <a:latin typeface="Agency FB" pitchFamily="34" charset="0"/>
              </a:rPr>
              <a:t>engañar </a:t>
            </a:r>
            <a:r>
              <a:rPr lang="es-CO" sz="2800" dirty="0">
                <a:latin typeface="Agency FB" pitchFamily="34" charset="0"/>
              </a:rPr>
              <a:t>a todo el mundo</a:t>
            </a:r>
            <a:r>
              <a:rPr lang="es-CO" sz="2800" dirty="0" smtClean="0">
                <a:latin typeface="Agency FB" pitchFamily="34" charset="0"/>
              </a:rPr>
              <a:t>…». </a:t>
            </a:r>
            <a:r>
              <a:rPr lang="es-CO" sz="2800" dirty="0" smtClean="0">
                <a:solidFill>
                  <a:srgbClr val="FF0000"/>
                </a:solidFill>
                <a:latin typeface="Agency FB" pitchFamily="34" charset="0"/>
              </a:rPr>
              <a:t>(Apoc.12:9). </a:t>
            </a:r>
            <a:r>
              <a:rPr lang="es-CO" sz="2800" dirty="0" smtClean="0"/>
              <a:t>Aparentando hacerle al hombre un bien, su verdadero propósito es inducirnos a desobedecer a Dios. </a:t>
            </a:r>
          </a:p>
        </p:txBody>
      </p:sp>
    </p:spTree>
    <p:extLst>
      <p:ext uri="{BB962C8B-B14F-4D97-AF65-F5344CB8AC3E}">
        <p14:creationId xmlns:p14="http://schemas.microsoft.com/office/powerpoint/2010/main" val="41691469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2000"/>
                                        <p:tgtEl>
                                          <p:spTgt spid="3">
                                            <p:txEl>
                                              <p:pRg st="5" end="5"/>
                                            </p:txEl>
                                          </p:spTgt>
                                        </p:tgtEl>
                                      </p:cBhvr>
                                    </p:animEffect>
                                    <p:anim calcmode="lin" valueType="num">
                                      <p:cBhvr>
                                        <p:cTn id="29"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2000"/>
                                        <p:tgtEl>
                                          <p:spTgt spid="3">
                                            <p:txEl>
                                              <p:pRg st="6" end="6"/>
                                            </p:txEl>
                                          </p:spTgt>
                                        </p:tgtEl>
                                      </p:cBhvr>
                                    </p:animEffect>
                                    <p:anim calcmode="lin" valueType="num">
                                      <p:cBhvr>
                                        <p:cTn id="36"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5"/>
            <a:ext cx="8229600" cy="1368152"/>
          </a:xfrm>
        </p:spPr>
        <p:txBody>
          <a:bodyPr>
            <a:normAutofit lnSpcReduction="10000"/>
          </a:bodyPr>
          <a:lstStyle/>
          <a:p>
            <a:pPr marL="0" indent="0">
              <a:buNone/>
            </a:pPr>
            <a:r>
              <a:rPr lang="es-CO" sz="2800" dirty="0" smtClean="0"/>
              <a:t>Un ejemplo de como se introdujo esta costumbre de «</a:t>
            </a:r>
            <a:r>
              <a:rPr lang="es-CO" sz="2800" dirty="0" smtClean="0">
                <a:latin typeface="Agency FB" pitchFamily="34" charset="0"/>
              </a:rPr>
              <a:t>fiestas</a:t>
            </a:r>
            <a:r>
              <a:rPr lang="es-CO" sz="2800" dirty="0">
                <a:latin typeface="Agency FB" pitchFamily="34" charset="0"/>
              </a:rPr>
              <a:t>, festejos, bailes, disfraces, y el libertinaje en </a:t>
            </a:r>
            <a:r>
              <a:rPr lang="es-CO" sz="2800" dirty="0" smtClean="0">
                <a:latin typeface="Agency FB" pitchFamily="34" charset="0"/>
              </a:rPr>
              <a:t>general</a:t>
            </a:r>
            <a:r>
              <a:rPr lang="es-CO" sz="2800" dirty="0" smtClean="0"/>
              <a:t>», dentro de la iglesia lo encontramos en </a:t>
            </a:r>
            <a:r>
              <a:rPr lang="es-CO" sz="2800" dirty="0" smtClean="0">
                <a:solidFill>
                  <a:srgbClr val="FF0000"/>
                </a:solidFill>
              </a:rPr>
              <a:t>(Éxodo 32:5,6</a:t>
            </a:r>
            <a:r>
              <a:rPr lang="es-CO" sz="2800" dirty="0">
                <a:latin typeface="Agency FB" pitchFamily="34" charset="0"/>
              </a:rPr>
              <a:t>). </a:t>
            </a:r>
            <a:endParaRPr lang="es-CO" sz="2800" b="1" u="sng" dirty="0">
              <a:latin typeface="Agency FB" pitchFamily="34" charset="0"/>
            </a:endParaRPr>
          </a:p>
        </p:txBody>
      </p:sp>
      <p:sp>
        <p:nvSpPr>
          <p:cNvPr id="4" name="3 Rectángulo"/>
          <p:cNvSpPr/>
          <p:nvPr/>
        </p:nvSpPr>
        <p:spPr>
          <a:xfrm>
            <a:off x="611560" y="2708920"/>
            <a:ext cx="5400600" cy="3108543"/>
          </a:xfrm>
          <a:prstGeom prst="rect">
            <a:avLst/>
          </a:prstGeom>
          <a:solidFill>
            <a:schemeClr val="accent1">
              <a:lumMod val="20000"/>
              <a:lumOff val="80000"/>
            </a:schemeClr>
          </a:solidFill>
        </p:spPr>
        <p:txBody>
          <a:bodyPr wrap="square">
            <a:spAutoFit/>
          </a:bodyPr>
          <a:lstStyle/>
          <a:p>
            <a:r>
              <a:rPr lang="es-CO" sz="2800" dirty="0"/>
              <a:t>«</a:t>
            </a:r>
            <a:r>
              <a:rPr lang="es-CO" sz="2800" dirty="0">
                <a:latin typeface="Agency FB" pitchFamily="34" charset="0"/>
              </a:rPr>
              <a:t>Al ver esto, Aarón edificó un altar delante del becerro y pregonó diciendo: —¡Mañana habrá fiesta para Jehovah! 6 Al día siguiente madrugaron, ofrecieron holocaustos y trajeron sacrificios de paz. Luego el pueblo se sentó a </a:t>
            </a:r>
            <a:r>
              <a:rPr lang="es-CO" sz="2800" b="1" u="sng" dirty="0">
                <a:latin typeface="Agency FB" pitchFamily="34" charset="0"/>
              </a:rPr>
              <a:t>comer</a:t>
            </a:r>
            <a:r>
              <a:rPr lang="es-CO" sz="2800" dirty="0">
                <a:latin typeface="Agency FB" pitchFamily="34" charset="0"/>
              </a:rPr>
              <a:t> y a </a:t>
            </a:r>
            <a:r>
              <a:rPr lang="es-CO" sz="2800" b="1" u="sng" dirty="0">
                <a:latin typeface="Agency FB" pitchFamily="34" charset="0"/>
              </a:rPr>
              <a:t>beber</a:t>
            </a:r>
            <a:r>
              <a:rPr lang="es-CO" sz="2800" dirty="0">
                <a:latin typeface="Agency FB" pitchFamily="34" charset="0"/>
              </a:rPr>
              <a:t>, y se levantó para </a:t>
            </a:r>
            <a:r>
              <a:rPr lang="es-CO" sz="2800" b="1" u="sng" dirty="0">
                <a:latin typeface="Agency FB" pitchFamily="34" charset="0"/>
              </a:rPr>
              <a:t>divertirse</a:t>
            </a:r>
            <a:r>
              <a:rPr lang="es-CO" sz="2800" dirty="0" smtClean="0">
                <a:latin typeface="Agency FB" pitchFamily="34" charset="0"/>
              </a:rPr>
              <a:t>»</a:t>
            </a:r>
            <a:endParaRPr lang="es-CO" sz="2400" dirty="0">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708921"/>
            <a:ext cx="287957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940152" y="4791349"/>
            <a:ext cx="3203848" cy="1754326"/>
          </a:xfrm>
          <a:prstGeom prst="rect">
            <a:avLst/>
          </a:prstGeom>
        </p:spPr>
        <p:txBody>
          <a:bodyPr wrap="square">
            <a:spAutoFit/>
          </a:bodyPr>
          <a:lstStyle/>
          <a:p>
            <a:pPr algn="ctr"/>
            <a:r>
              <a:rPr lang="es-CO" b="1" dirty="0" smtClean="0">
                <a:solidFill>
                  <a:srgbClr val="FF0000"/>
                </a:solidFill>
              </a:rPr>
              <a:t>Esta </a:t>
            </a:r>
            <a:r>
              <a:rPr lang="es-CO" b="1" dirty="0">
                <a:solidFill>
                  <a:srgbClr val="FF0000"/>
                </a:solidFill>
              </a:rPr>
              <a:t>costumbre fue </a:t>
            </a:r>
            <a:r>
              <a:rPr lang="es-CO" b="1" dirty="0" smtClean="0">
                <a:solidFill>
                  <a:srgbClr val="FF0000"/>
                </a:solidFill>
              </a:rPr>
              <a:t>extraída </a:t>
            </a:r>
            <a:r>
              <a:rPr lang="es-CO" b="1" dirty="0">
                <a:solidFill>
                  <a:srgbClr val="FF0000"/>
                </a:solidFill>
              </a:rPr>
              <a:t>del paganismo en la que </a:t>
            </a:r>
            <a:r>
              <a:rPr lang="es-CO" b="1" dirty="0" smtClean="0">
                <a:solidFill>
                  <a:srgbClr val="FF0000"/>
                </a:solidFill>
              </a:rPr>
              <a:t>vivían </a:t>
            </a:r>
            <a:r>
              <a:rPr lang="es-CO" b="1" dirty="0">
                <a:solidFill>
                  <a:srgbClr val="FF0000"/>
                </a:solidFill>
              </a:rPr>
              <a:t>los egipcios, e introducida por los hebreos </a:t>
            </a:r>
            <a:r>
              <a:rPr lang="es-CO" b="1" dirty="0" smtClean="0">
                <a:solidFill>
                  <a:srgbClr val="FF0000"/>
                </a:solidFill>
              </a:rPr>
              <a:t>incrédulos, </a:t>
            </a:r>
            <a:r>
              <a:rPr lang="es-CO" b="1" dirty="0">
                <a:solidFill>
                  <a:srgbClr val="FF0000"/>
                </a:solidFill>
              </a:rPr>
              <a:t>en la iglesia. N</a:t>
            </a:r>
            <a:r>
              <a:rPr lang="es-CO" b="1" dirty="0" smtClean="0">
                <a:solidFill>
                  <a:srgbClr val="FF0000"/>
                </a:solidFill>
              </a:rPr>
              <a:t>ota el rechazo de Dios. Lea los </a:t>
            </a:r>
            <a:r>
              <a:rPr lang="es-CO" b="1" u="sng" dirty="0"/>
              <a:t>v</a:t>
            </a:r>
            <a:r>
              <a:rPr lang="es-CO" b="1" u="sng" dirty="0" smtClean="0"/>
              <a:t>ersos 7-10.</a:t>
            </a:r>
            <a:endParaRPr lang="es-CO" b="1" u="sng" dirty="0"/>
          </a:p>
        </p:txBody>
      </p:sp>
    </p:spTree>
    <p:extLst>
      <p:ext uri="{BB962C8B-B14F-4D97-AF65-F5344CB8AC3E}">
        <p14:creationId xmlns:p14="http://schemas.microsoft.com/office/powerpoint/2010/main" val="167114954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sz="3000" dirty="0">
                <a:solidFill>
                  <a:srgbClr val="FF0000"/>
                </a:solidFill>
              </a:rPr>
              <a:t>Cómo el Mardi Gras se relaciona con la Cuaresma es el siguiente. </a:t>
            </a:r>
            <a:endParaRPr lang="es-CO" sz="3000" dirty="0" smtClean="0">
              <a:solidFill>
                <a:srgbClr val="FF0000"/>
              </a:solidFill>
            </a:endParaRPr>
          </a:p>
          <a:p>
            <a:pPr marL="400050" lvl="1" indent="0">
              <a:buNone/>
            </a:pPr>
            <a:endParaRPr lang="es-CO" sz="2600" dirty="0" smtClean="0"/>
          </a:p>
          <a:p>
            <a:pPr marL="400050" lvl="1" indent="0">
              <a:buNone/>
            </a:pPr>
            <a:r>
              <a:rPr lang="es-CO" sz="2600" dirty="0" smtClean="0"/>
              <a:t>La </a:t>
            </a:r>
            <a:r>
              <a:rPr lang="es-CO" sz="2600" dirty="0"/>
              <a:t>Cuaresma es un tiempo de ayuno, penitencia y preparación para la Pascua. Los cristianos que observan la Cuaresma generalmente lo hacen con la abstinencia de ciertos alimentos o actividades que disfrutan, con el expreso propósito de enfocar su tiempo en la oración, la penitencia y la limosna. </a:t>
            </a:r>
            <a:r>
              <a:rPr lang="es-CO" dirty="0" smtClean="0"/>
              <a:t>También </a:t>
            </a:r>
            <a:r>
              <a:rPr lang="es-CO" dirty="0"/>
              <a:t>existe el ayuno prescrito durante la Cuaresma</a:t>
            </a:r>
            <a:r>
              <a:rPr lang="es-CO" dirty="0" smtClean="0"/>
              <a:t>.</a:t>
            </a:r>
          </a:p>
          <a:p>
            <a:pPr marL="400050" lvl="1" indent="0">
              <a:buNone/>
            </a:pPr>
            <a:r>
              <a:rPr lang="es-CO" sz="3000" dirty="0" smtClean="0"/>
              <a:t> </a:t>
            </a:r>
          </a:p>
          <a:p>
            <a:pPr marL="0" indent="0">
              <a:buNone/>
            </a:pPr>
            <a:r>
              <a:rPr lang="es-CO" sz="2800" dirty="0" smtClean="0">
                <a:solidFill>
                  <a:srgbClr val="FF0000"/>
                </a:solidFill>
              </a:rPr>
              <a:t>Ya </a:t>
            </a:r>
            <a:r>
              <a:rPr lang="es-CO" sz="2800" dirty="0">
                <a:solidFill>
                  <a:srgbClr val="FF0000"/>
                </a:solidFill>
              </a:rPr>
              <a:t>que el Carnaval conduce a la Cuaresma, puede ser visto justamente como la indulgencia antes del ayuno. Piense en ello como un último "atracón" antes de renunciar a algo por 40 días</a:t>
            </a:r>
            <a:r>
              <a:rPr lang="es-CO" sz="2800" dirty="0" smtClean="0">
                <a:solidFill>
                  <a:srgbClr val="FF0000"/>
                </a:solidFill>
              </a:rPr>
              <a:t>. Esto es semejante a un nombre que antes de su bautismo, la noche anterior, se pego la ultima tomada de unos cuantos tragos de licor, terminando borracho.</a:t>
            </a:r>
            <a:endParaRPr lang="es-CO" sz="2800" dirty="0">
              <a:solidFill>
                <a:srgbClr val="FF0000"/>
              </a:solidFill>
            </a:endParaRPr>
          </a:p>
        </p:txBody>
      </p:sp>
    </p:spTree>
    <p:extLst>
      <p:ext uri="{BB962C8B-B14F-4D97-AF65-F5344CB8AC3E}">
        <p14:creationId xmlns:p14="http://schemas.microsoft.com/office/powerpoint/2010/main" val="121625309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435280" cy="626469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solidFill>
                  <a:srgbClr val="0070C0"/>
                </a:solidFill>
              </a:rPr>
              <a:t>Por tanto: </a:t>
            </a:r>
            <a:r>
              <a:rPr lang="es-CO" dirty="0" smtClean="0">
                <a:solidFill>
                  <a:srgbClr val="0070C0"/>
                </a:solidFill>
              </a:rPr>
              <a:t>No </a:t>
            </a:r>
            <a:r>
              <a:rPr lang="es-CO" dirty="0">
                <a:solidFill>
                  <a:srgbClr val="0070C0"/>
                </a:solidFill>
              </a:rPr>
              <a:t>hay nada en la Biblia que sugiere de forma explícita o implícita la idea de que los primeros cristianos </a:t>
            </a:r>
            <a:r>
              <a:rPr lang="es-CO" dirty="0" smtClean="0">
                <a:solidFill>
                  <a:srgbClr val="0070C0"/>
                </a:solidFill>
              </a:rPr>
              <a:t> observaron </a:t>
            </a:r>
            <a:r>
              <a:rPr lang="es-CO" dirty="0">
                <a:solidFill>
                  <a:srgbClr val="0070C0"/>
                </a:solidFill>
              </a:rPr>
              <a:t>la Cuaresma o el Carnaval. </a:t>
            </a:r>
            <a:endParaRPr lang="es-CO" dirty="0" smtClean="0">
              <a:solidFill>
                <a:srgbClr val="0070C0"/>
              </a:solidFill>
            </a:endParaRPr>
          </a:p>
          <a:p>
            <a:pPr marL="400050" lvl="1" indent="0">
              <a:buNone/>
            </a:pPr>
            <a:r>
              <a:rPr lang="es-CO" dirty="0" smtClean="0"/>
              <a:t>Primero </a:t>
            </a:r>
            <a:r>
              <a:rPr lang="es-CO" dirty="0"/>
              <a:t>veamos al carnaval un poco más de cerca. Nos sería muy difícil encontrar apoyo bíblico para cualquier tipo de indulgencia carnal, como se practica durante el Carnaval, especialmente en el Martes Gordo. </a:t>
            </a:r>
            <a:endParaRPr lang="es-CO" dirty="0" smtClean="0"/>
          </a:p>
          <a:p>
            <a:pPr marL="400050" lvl="1" indent="0">
              <a:buNone/>
            </a:pPr>
            <a:r>
              <a:rPr lang="es-CO" dirty="0" smtClean="0"/>
              <a:t>La </a:t>
            </a:r>
            <a:r>
              <a:rPr lang="es-CO" dirty="0"/>
              <a:t>Biblia prohíbe expresamente la embriaguez, la fornicación sexual, y el libertinaje de todo tipo. El mejor versículo para esto se puede encontrar en </a:t>
            </a:r>
            <a:r>
              <a:rPr lang="es-CO" dirty="0">
                <a:solidFill>
                  <a:srgbClr val="FF0000"/>
                </a:solidFill>
              </a:rPr>
              <a:t>Romanos 13:13-14</a:t>
            </a:r>
            <a:r>
              <a:rPr lang="es-CO" dirty="0"/>
              <a:t>, </a:t>
            </a:r>
            <a:r>
              <a:rPr lang="es-CO" dirty="0" smtClean="0"/>
              <a:t>que dice: </a:t>
            </a:r>
            <a:r>
              <a:rPr lang="es-CO" b="1" dirty="0" smtClean="0">
                <a:latin typeface="Agency FB" pitchFamily="34" charset="0"/>
              </a:rPr>
              <a:t>" </a:t>
            </a:r>
            <a:r>
              <a:rPr lang="es-CO" b="1" dirty="0">
                <a:latin typeface="Agency FB" pitchFamily="34" charset="0"/>
              </a:rPr>
              <a:t>Andemos como de día, honestamente; no en glotonerías y borracheras, no en lujurias y lascivias, no en contiendas y envidia, sino vestíos del Señor Jesucristo, y no proveáis para los deseos de la carne.</a:t>
            </a:r>
            <a:r>
              <a:rPr lang="es-CO" dirty="0"/>
              <a:t>" </a:t>
            </a:r>
            <a:endParaRPr lang="es-CO" dirty="0" smtClean="0"/>
          </a:p>
          <a:p>
            <a:pPr marL="0" indent="0">
              <a:buNone/>
            </a:pPr>
            <a:r>
              <a:rPr lang="es-CO" dirty="0" smtClean="0">
                <a:solidFill>
                  <a:srgbClr val="0070C0"/>
                </a:solidFill>
              </a:rPr>
              <a:t>Se </a:t>
            </a:r>
            <a:r>
              <a:rPr lang="es-CO" dirty="0">
                <a:solidFill>
                  <a:srgbClr val="0070C0"/>
                </a:solidFill>
              </a:rPr>
              <a:t>nos exhorta a ser sobrios y alertas, no participando en el libertinaje. </a:t>
            </a:r>
            <a:r>
              <a:rPr lang="es-CO" dirty="0" smtClean="0">
                <a:solidFill>
                  <a:srgbClr val="0070C0"/>
                </a:solidFill>
              </a:rPr>
              <a:t>Por tanto, la </a:t>
            </a:r>
            <a:r>
              <a:rPr lang="es-CO" dirty="0">
                <a:solidFill>
                  <a:srgbClr val="0070C0"/>
                </a:solidFill>
              </a:rPr>
              <a:t>idea de un atracón de actividades pecaminosas antes de un tiempo de consagración al Señor, es completamente ridícula y totalmente antibíblica</a:t>
            </a:r>
            <a:r>
              <a:rPr lang="es-CO" dirty="0" smtClean="0">
                <a:solidFill>
                  <a:srgbClr val="0070C0"/>
                </a:solidFill>
              </a:rPr>
              <a:t>. Porque en lugar de acercarnos a Dios, mas bien nos distancia de Él.</a:t>
            </a:r>
            <a:endParaRPr lang="es-CO" dirty="0">
              <a:solidFill>
                <a:srgbClr val="0070C0"/>
              </a:solidFill>
            </a:endParaRPr>
          </a:p>
        </p:txBody>
      </p:sp>
    </p:spTree>
    <p:extLst>
      <p:ext uri="{BB962C8B-B14F-4D97-AF65-F5344CB8AC3E}">
        <p14:creationId xmlns:p14="http://schemas.microsoft.com/office/powerpoint/2010/main" val="32330417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277</TotalTime>
  <Words>726</Words>
  <Application>Microsoft Office PowerPoint</Application>
  <PresentationFormat>Presentación en pantalla (4:3)</PresentationFormat>
  <Paragraphs>27</Paragraphs>
  <Slides>7</Slides>
  <Notes>0</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Tema de Office</vt:lpstr>
      <vt:lpstr>Presentación de PowerPoint</vt:lpstr>
      <vt:lpstr>Pregunta: "¿Cuál es el origen del Martes Gordo y el Mardi Gras?"</vt:lpstr>
      <vt:lpstr>Presentación de PowerPoint</vt:lpstr>
      <vt:lpstr>¿Cuál es el origen de usar un disfraz para ocultar su verdadera identidad?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¿Cuál es el origen del Martes Gordo y el Mardi Gras? </dc:title>
  <dc:creator>FAMILIA FIERRO CH</dc:creator>
  <cp:lastModifiedBy>HUMBERTO</cp:lastModifiedBy>
  <cp:revision>31</cp:revision>
  <dcterms:created xsi:type="dcterms:W3CDTF">2014-08-18T23:14:08Z</dcterms:created>
  <dcterms:modified xsi:type="dcterms:W3CDTF">2015-05-31T23:20:48Z</dcterms:modified>
</cp:coreProperties>
</file>